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2"/>
  </p:notesMasterIdLst>
  <p:sldIdLst>
    <p:sldId id="256" r:id="rId3"/>
    <p:sldId id="264" r:id="rId4"/>
    <p:sldId id="289" r:id="rId5"/>
    <p:sldId id="291" r:id="rId6"/>
    <p:sldId id="306" r:id="rId7"/>
    <p:sldId id="287" r:id="rId8"/>
    <p:sldId id="288" r:id="rId9"/>
    <p:sldId id="298" r:id="rId10"/>
    <p:sldId id="293" r:id="rId11"/>
    <p:sldId id="295" r:id="rId12"/>
    <p:sldId id="296" r:id="rId13"/>
    <p:sldId id="297" r:id="rId14"/>
    <p:sldId id="301" r:id="rId15"/>
    <p:sldId id="290" r:id="rId16"/>
    <p:sldId id="302" r:id="rId17"/>
    <p:sldId id="308" r:id="rId18"/>
    <p:sldId id="265" r:id="rId19"/>
    <p:sldId id="266" r:id="rId20"/>
    <p:sldId id="267" r:id="rId21"/>
    <p:sldId id="268" r:id="rId22"/>
    <p:sldId id="269" r:id="rId23"/>
    <p:sldId id="307" r:id="rId24"/>
    <p:sldId id="303" r:id="rId25"/>
    <p:sldId id="271" r:id="rId26"/>
    <p:sldId id="274" r:id="rId27"/>
    <p:sldId id="275" r:id="rId28"/>
    <p:sldId id="273" r:id="rId29"/>
    <p:sldId id="276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62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_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0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ti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wmf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e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1.png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mathworks.com/help/symbolic/examples/developing-an-algorithm-for-undistorting-an-imag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wmf"/><Relationship Id="rId2" Type="http://schemas.openxmlformats.org/officeDocument/2006/relationships/tags" Target="../tags/tag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Camera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2019-03-07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(Camera Coordinate) 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06652"/>
              </p:ext>
            </p:extLst>
          </p:nvPr>
        </p:nvGraphicFramePr>
        <p:xfrm>
          <a:off x="1050290" y="138518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r:id="rId3" imgW="3145081" imgH="1908160" progId="Visio.Drawing.11">
                  <p:embed/>
                </p:oleObj>
              </mc:Choice>
              <mc:Fallback>
                <p:oleObj r:id="rId3" imgW="3145081" imgH="1908160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290" y="138518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716005" y="4630380"/>
            <a:ext cx="4249696" cy="1630458"/>
            <a:chOff x="1310615" y="1787288"/>
            <a:chExt cx="9570771" cy="3671966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7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TextBox 104"/>
          <p:cNvSpPr txBox="1"/>
          <p:nvPr/>
        </p:nvSpPr>
        <p:spPr>
          <a:xfrm>
            <a:off x="6104890" y="234008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Camera Coordinate System (X, Y, Z)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135219" y="3984049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Film Coordinate system (x, y)</a:t>
            </a:r>
          </a:p>
        </p:txBody>
      </p:sp>
    </p:spTree>
    <p:extLst>
      <p:ext uri="{BB962C8B-B14F-4D97-AF65-F5344CB8AC3E}">
        <p14:creationId xmlns:p14="http://schemas.microsoft.com/office/powerpoint/2010/main" val="41787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(Pixel Coordinate)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753350" y="3232150"/>
            <a:ext cx="1669943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9423293" y="3232150"/>
            <a:ext cx="1549507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423293" y="1390120"/>
            <a:ext cx="0" cy="184203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88" y="1549400"/>
            <a:ext cx="2857711" cy="2857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8950" y="1054194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5362" y="389454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2144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U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637624"/>
              </p:ext>
            </p:extLst>
          </p:nvPr>
        </p:nvGraphicFramePr>
        <p:xfrm>
          <a:off x="866669" y="155391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r:id="rId4" imgW="3145081" imgH="1908160" progId="Visio.Drawing.11">
                  <p:embed/>
                </p:oleObj>
              </mc:Choice>
              <mc:Fallback>
                <p:oleObj r:id="rId4" imgW="3145081" imgH="1908160" progId="Visio.Drawing.11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669" y="155391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2843824"/>
            <a:ext cx="946255" cy="94625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2" name="Rectangle 11"/>
          <p:cNvSpPr/>
          <p:nvPr/>
        </p:nvSpPr>
        <p:spPr>
          <a:xfrm>
            <a:off x="1403350" y="4965700"/>
            <a:ext cx="1511300" cy="151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7" y="5187897"/>
            <a:ext cx="1066905" cy="1066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80407" y="5049883"/>
            <a:ext cx="467741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Pixel coordinates: Our image gets digitized into pixel coordinates (</a:t>
            </a:r>
            <a:r>
              <a:rPr lang="en-US" sz="2400" dirty="0" err="1" smtClean="0">
                <a:cs typeface="Arial" pitchFamily="34" charset="0"/>
              </a:rPr>
              <a:t>u,v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52935" y="4749800"/>
            <a:ext cx="1014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71244" y="4744720"/>
            <a:ext cx="0" cy="87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40534" y="434942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u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72036" y="5152714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778458" y="911141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Camera coordinates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58038" y="1477645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Pixel coordinates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78887" y="120258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</p:spTree>
    <p:extLst>
      <p:ext uri="{BB962C8B-B14F-4D97-AF65-F5344CB8AC3E}">
        <p14:creationId xmlns:p14="http://schemas.microsoft.com/office/powerpoint/2010/main" val="38161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Forward Projection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5895" y="4414379"/>
            <a:ext cx="9317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We want a mathematical model to describe how 3D World points get projected into 2D pixel coordinates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1212325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Camera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80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Film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544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Pixel 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U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W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344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Z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y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0656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itchFamily="34" charset="0"/>
              </a:rPr>
              <a:t>u</a:t>
            </a:r>
            <a:endParaRPr lang="en-US" sz="2400" b="1" dirty="0" smtClean="0">
              <a:cs typeface="Arial" pitchFamily="34" charset="0"/>
            </a:endParaRP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71335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3943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737600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Backward Projection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5895" y="3910378"/>
            <a:ext cx="9317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Much </a:t>
            </a:r>
            <a:r>
              <a:rPr lang="en-US" sz="2400" dirty="0">
                <a:cs typeface="Arial" pitchFamily="34" charset="0"/>
              </a:rPr>
              <a:t>of vision concerns trying to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cs typeface="Arial" pitchFamily="34" charset="0"/>
              </a:rPr>
              <a:t>derive backward projection equations to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cs typeface="Arial" pitchFamily="34" charset="0"/>
              </a:rPr>
              <a:t>recover 3D scene structure from </a:t>
            </a:r>
            <a:r>
              <a:rPr lang="en-US" sz="2400" dirty="0" smtClean="0">
                <a:cs typeface="Arial" pitchFamily="34" charset="0"/>
              </a:rPr>
              <a:t>images.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Scene from images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1212325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Camera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80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Film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544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Pixel 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U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W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344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Z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y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0656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itchFamily="34" charset="0"/>
              </a:rPr>
              <a:t>u</a:t>
            </a:r>
            <a:endParaRPr lang="en-US" sz="2400" b="1" dirty="0" smtClean="0">
              <a:cs typeface="Arial" pitchFamily="34" charset="0"/>
            </a:endParaRP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271335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563943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flipH="1">
            <a:off x="8737600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Projection Matrix (Camera Matrix)</a:t>
            </a:r>
            <a:endParaRPr lang="en-US" dirty="0"/>
          </a:p>
        </p:txBody>
      </p:sp>
      <p:graphicFrame>
        <p:nvGraphicFramePr>
          <p:cNvPr id="152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5130765"/>
              </p:ext>
            </p:extLst>
          </p:nvPr>
        </p:nvGraphicFramePr>
        <p:xfrm>
          <a:off x="1099502" y="1301221"/>
          <a:ext cx="52228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Equation" r:id="rId4" imgW="1625400" imgH="914400" progId="Equation.3">
                  <p:embed/>
                </p:oleObj>
              </mc:Choice>
              <mc:Fallback>
                <p:oleObj name="Equation" r:id="rId4" imgW="1625400" imgH="9144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502" y="1301221"/>
                        <a:ext cx="5222875" cy="293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59371"/>
              </p:ext>
            </p:extLst>
          </p:nvPr>
        </p:nvGraphicFramePr>
        <p:xfrm>
          <a:off x="1727200" y="4417040"/>
          <a:ext cx="41068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Equation" r:id="rId6" imgW="507960" imgH="228600" progId="Equation.DSMT4">
                  <p:embed/>
                </p:oleObj>
              </mc:Choice>
              <mc:Fallback>
                <p:oleObj name="Equation" r:id="rId6" imgW="5079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7200" y="4417040"/>
                        <a:ext cx="4106863" cy="185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17599" y="6067422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3D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7200" y="6046148"/>
            <a:ext cx="11974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2D 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0200" y="1403734"/>
            <a:ext cx="5187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If 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knew a projective matrix in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image,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can compute the image point corresponding to the world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Although 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knew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image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points, we cannot find an unique world point.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Unknown Scale </a:t>
            </a:r>
            <a:endParaRPr lang="en-US" dirty="0"/>
          </a:p>
        </p:txBody>
      </p:sp>
      <p:pic>
        <p:nvPicPr>
          <p:cNvPr id="22530" name="Picture 2" descr="photo of assorted-color intermodal 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34" y="1108075"/>
            <a:ext cx="7674511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0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Ames </a:t>
            </a:r>
            <a:r>
              <a:rPr lang="en-US" dirty="0"/>
              <a:t>room </a:t>
            </a:r>
          </a:p>
        </p:txBody>
      </p:sp>
      <p:pic>
        <p:nvPicPr>
          <p:cNvPr id="16386" name="Picture 2" descr="https://upload.wikimedia.org/wikipedia/commons/thumb/8/88/Ames_room.svg/1920px-Ames_roo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90" y="1073150"/>
            <a:ext cx="5978525" cy="592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ames room lord of 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0062"/>
            <a:ext cx="5169044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Model: A Simple Case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794947"/>
              </p:ext>
            </p:extLst>
          </p:nvPr>
        </p:nvGraphicFramePr>
        <p:xfrm>
          <a:off x="1615440" y="113753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" r:id="rId4" imgW="3145081" imgH="1908160" progId="Visio.Drawing.11">
                  <p:embed/>
                </p:oleObj>
              </mc:Choice>
              <mc:Fallback>
                <p:oleObj r:id="rId4" imgW="3145081" imgH="1908160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40" y="113753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2548"/>
              </p:ext>
            </p:extLst>
          </p:nvPr>
        </p:nvGraphicFramePr>
        <p:xfrm>
          <a:off x="3519466" y="3708792"/>
          <a:ext cx="5132747" cy="153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" r:id="rId6" imgW="2291080" imgH="683260" progId="Equation.Ribbit">
                  <p:embed/>
                </p:oleObj>
              </mc:Choice>
              <mc:Fallback>
                <p:oleObj r:id="rId6" imgW="2291080" imgH="683260" progId="Equation.Ribbit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66" y="3708792"/>
                        <a:ext cx="5132747" cy="15398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745458" y="5525543"/>
            <a:ext cx="7280910" cy="85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Any point on the ray OP is projected onto a same image point.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Only valid at homogeneous coordinate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764" y="1394165"/>
            <a:ext cx="3390476" cy="18761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5839" y="3899263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3603" y="4387086"/>
            <a:ext cx="206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Up to scale !!!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69022" y="5969400"/>
            <a:ext cx="1676400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 Unknown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2" descr="fig5"/>
          <p:cNvPicPr>
            <a:picLocks noChangeAspect="1" noChangeArrowheads="1"/>
          </p:cNvPicPr>
          <p:nvPr/>
        </p:nvPicPr>
        <p:blipFill rotWithShape="1">
          <a:blip r:embed="rId9" cstate="print"/>
          <a:srcRect l="59872"/>
          <a:stretch/>
        </p:blipFill>
        <p:spPr bwMode="auto">
          <a:xfrm>
            <a:off x="9415478" y="3637803"/>
            <a:ext cx="2281522" cy="161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90707" y="2474744"/>
                <a:ext cx="18877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07" y="2474744"/>
                <a:ext cx="188770" cy="169277"/>
              </a:xfrm>
              <a:prstGeom prst="rect">
                <a:avLst/>
              </a:prstGeom>
              <a:blipFill>
                <a:blip r:embed="rId10"/>
                <a:stretch>
                  <a:fillRect l="-16129" r="-6452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4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Camera Model: </a:t>
            </a:r>
            <a:r>
              <a:rPr lang="en-US" dirty="0" smtClean="0"/>
              <a:t>Pixel Coordinate w.r.t. the Image Origin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198925"/>
              </p:ext>
            </p:extLst>
          </p:nvPr>
        </p:nvGraphicFramePr>
        <p:xfrm>
          <a:off x="1905000" y="1252218"/>
          <a:ext cx="516611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r:id="rId3" imgW="2562279" imgH="1168812" progId="Visio.Drawing.11">
                  <p:embed/>
                </p:oleObj>
              </mc:Choice>
              <mc:Fallback>
                <p:oleObj r:id="rId3" imgW="2562279" imgH="1168812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52218"/>
                        <a:ext cx="5166112" cy="2362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12" y="1881253"/>
            <a:ext cx="3215888" cy="82868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950713"/>
              </p:ext>
            </p:extLst>
          </p:nvPr>
        </p:nvGraphicFramePr>
        <p:xfrm>
          <a:off x="1905000" y="4076700"/>
          <a:ext cx="7902222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" r:id="rId6" imgW="3345180" imgH="683260" progId="Equation.Ribbit">
                  <p:embed/>
                </p:oleObj>
              </mc:Choice>
              <mc:Fallback>
                <p:oleObj r:id="rId6" imgW="3345180" imgH="683260" progId="Equation.Ribbit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76700"/>
                        <a:ext cx="7902222" cy="162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969022" y="5969400"/>
            <a:ext cx="1676400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6599" y="4291693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75299" y="4296228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75299" y="4758510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1653" y="6002549"/>
            <a:ext cx="6760029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If the image center (principal point) is not the center of the image,  </a:t>
            </a:r>
            <a:endParaRPr lang="en-US" sz="16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2673" y="4076700"/>
            <a:ext cx="1662545" cy="1625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75485" t="39331" r="19948" b="37826"/>
          <a:stretch/>
        </p:blipFill>
        <p:spPr>
          <a:xfrm>
            <a:off x="5031396" y="3590858"/>
            <a:ext cx="425097" cy="4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(Optional) Camera Model : When Different Pixel/Unit Ratios in X and Y </a:t>
            </a:r>
            <a:r>
              <a:rPr lang="en-US" dirty="0" smtClean="0"/>
              <a:t>Directions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61849"/>
              </p:ext>
            </p:extLst>
          </p:nvPr>
        </p:nvGraphicFramePr>
        <p:xfrm>
          <a:off x="2264228" y="2196042"/>
          <a:ext cx="8453776" cy="105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r:id="rId3" imgW="5494020" imgH="683260" progId="Equation.Ribbit">
                  <p:embed/>
                </p:oleObj>
              </mc:Choice>
              <mc:Fallback>
                <p:oleObj r:id="rId3" imgW="5494020" imgH="683260" progId="Equation.Ribbit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228" y="2196042"/>
                        <a:ext cx="8453776" cy="1056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42" y="1330660"/>
            <a:ext cx="8660604" cy="63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26" y="3340023"/>
            <a:ext cx="5761945" cy="3102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4857" y="558201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4007" y="525816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25707" y="525816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25707" y="5635533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26222" y="6129420"/>
            <a:ext cx="16764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4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75485" t="39331" r="19948" b="37826"/>
          <a:stretch/>
        </p:blipFill>
        <p:spPr>
          <a:xfrm>
            <a:off x="3669322" y="3486173"/>
            <a:ext cx="340574" cy="350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75485" t="39331" r="19948" b="37826"/>
          <a:stretch/>
        </p:blipFill>
        <p:spPr>
          <a:xfrm>
            <a:off x="3669322" y="5623400"/>
            <a:ext cx="340574" cy="3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305" b="68765"/>
          <a:stretch/>
        </p:blipFill>
        <p:spPr>
          <a:xfrm>
            <a:off x="1136587" y="1290133"/>
            <a:ext cx="8617013" cy="185883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Pinhole Camera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825" t="36029" r="18866"/>
          <a:stretch/>
        </p:blipFill>
        <p:spPr>
          <a:xfrm>
            <a:off x="6176073" y="3388951"/>
            <a:ext cx="4444976" cy="2700699"/>
          </a:xfrm>
          <a:prstGeom prst="rect">
            <a:avLst/>
          </a:prstGeom>
        </p:spPr>
      </p:pic>
      <p:pic>
        <p:nvPicPr>
          <p:cNvPr id="6" name="Picture 4" descr="Image result for camera insi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3" b="10526"/>
          <a:stretch/>
        </p:blipFill>
        <p:spPr bwMode="auto">
          <a:xfrm>
            <a:off x="1708993" y="3505198"/>
            <a:ext cx="3564475" cy="27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Camera Model : Full </a:t>
            </a:r>
            <a:r>
              <a:rPr lang="en-US" dirty="0" smtClean="0"/>
              <a:t>Configuration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53" y="1136332"/>
            <a:ext cx="7170737" cy="330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60467"/>
          <a:stretch/>
        </p:blipFill>
        <p:spPr>
          <a:xfrm>
            <a:off x="6702259" y="4050288"/>
            <a:ext cx="3541517" cy="1233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9823" y="6036892"/>
            <a:ext cx="2143679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9 (10)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793" y="4847678"/>
            <a:ext cx="330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Rotation matrix 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Camera center 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Focal length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(1~2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Principal points (2)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0369" y="4667141"/>
            <a:ext cx="2143679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Multiview geometry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9129" y="1303713"/>
            <a:ext cx="1074894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42376" y="2599758"/>
            <a:ext cx="733390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638357"/>
              </p:ext>
            </p:extLst>
          </p:nvPr>
        </p:nvGraphicFramePr>
        <p:xfrm>
          <a:off x="5145695" y="5396578"/>
          <a:ext cx="2324311" cy="105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5" imgW="507960" imgH="228600" progId="Equation.DSMT4">
                  <p:embed/>
                </p:oleObj>
              </mc:Choice>
              <mc:Fallback>
                <p:oleObj name="Equation" r:id="rId5" imgW="50796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5695" y="5396578"/>
                        <a:ext cx="2324311" cy="1051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698918" y="5922176"/>
            <a:ext cx="164919" cy="380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Radial Distortion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16" y="1334095"/>
            <a:ext cx="8491531" cy="2523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96347" y="6040158"/>
            <a:ext cx="5475514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9 (10) + # of distortion parameters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1347" y="2852750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2887" y="2852750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119846" y="5163303"/>
            <a:ext cx="548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822474" y="4227131"/>
            <a:ext cx="163286" cy="163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19846" y="4553703"/>
            <a:ext cx="10886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6"/>
          </p:cNvCxnSpPr>
          <p:nvPr/>
        </p:nvCxnSpPr>
        <p:spPr>
          <a:xfrm flipH="1">
            <a:off x="3119846" y="4308774"/>
            <a:ext cx="4865914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665731" y="5122481"/>
            <a:ext cx="81643" cy="816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>
            <a:off x="3130733" y="5163303"/>
            <a:ext cx="1534998" cy="48978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86265" y="5362021"/>
            <a:ext cx="129403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distortion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51660" y="4527155"/>
            <a:ext cx="1294038" cy="32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Image plane</a:t>
            </a:r>
            <a:endParaRPr lang="en-US" sz="1400" b="1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57098" y="4557022"/>
            <a:ext cx="1294038" cy="32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World point</a:t>
            </a:r>
            <a:endParaRPr lang="en-US" sz="1400" b="1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Lens Distortion Correction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96" y="1095374"/>
            <a:ext cx="8160188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Camera Distortion Model in MATLAB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450" y="5963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www.mathworks.com/help/symbolic/examples/developing-an-algorithm-for-undistorting-an-image.html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20641"/>
            <a:ext cx="10449560" cy="46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Matrix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8193415"/>
              </p:ext>
            </p:extLst>
          </p:nvPr>
        </p:nvGraphicFramePr>
        <p:xfrm>
          <a:off x="5825490" y="2916238"/>
          <a:ext cx="52228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" name="Equation" r:id="rId4" imgW="1625400" imgH="914400" progId="Equation.3">
                  <p:embed/>
                </p:oleObj>
              </mc:Choice>
              <mc:Fallback>
                <p:oleObj name="Equation" r:id="rId4" imgW="1625400" imgH="914400" progId="Equation.3">
                  <p:embed/>
                  <p:pic>
                    <p:nvPicPr>
                      <p:cNvPr id="67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490" y="2916238"/>
                        <a:ext cx="5222875" cy="293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42519"/>
              </p:ext>
            </p:extLst>
          </p:nvPr>
        </p:nvGraphicFramePr>
        <p:xfrm>
          <a:off x="5901690" y="1676400"/>
          <a:ext cx="49752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Equation" r:id="rId6" imgW="939600" imgH="215640" progId="Equation.3">
                  <p:embed/>
                </p:oleObj>
              </mc:Choice>
              <mc:Fallback>
                <p:oleObj name="Equation" r:id="rId6" imgW="939600" imgH="215640" progId="Equation.3">
                  <p:embed/>
                  <p:pic>
                    <p:nvPicPr>
                      <p:cNvPr id="6789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690" y="1676400"/>
                        <a:ext cx="497522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95950" y="5788026"/>
            <a:ext cx="7772400" cy="594701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With respect to the world coordinate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r="45430"/>
          <a:stretch/>
        </p:blipFill>
        <p:spPr>
          <a:xfrm>
            <a:off x="685800" y="1625282"/>
            <a:ext cx="4527410" cy="38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All Terms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1132928"/>
            <a:ext cx="1139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Rotation matrix (3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Translation matrix (3)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Focal length (2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Principal points (2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Lens distortion parameters (2~4)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1650" y="1285328"/>
            <a:ext cx="300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Exterior (External)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1650" y="2834728"/>
            <a:ext cx="3003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Interior (Internal)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VisualSfM</a:t>
            </a:r>
            <a:r>
              <a:rPr lang="en-US" dirty="0"/>
              <a:t> (http://ccwu.me/vsfm/doc.html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10298"/>
            <a:ext cx="8788400" cy="5550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2120" y="4890135"/>
            <a:ext cx="5061857" cy="221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Pix4D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5599" y="928692"/>
            <a:ext cx="851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https://support.pix4d.com/hc/en-us/articles/202560169#gsc.tab=0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578633"/>
            <a:ext cx="6173561" cy="47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Projective </a:t>
            </a:r>
            <a:r>
              <a:rPr lang="en-US" dirty="0" smtClean="0"/>
              <a:t>Matrices of Multiple Images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117629"/>
              </p:ext>
            </p:extLst>
          </p:nvPr>
        </p:nvGraphicFramePr>
        <p:xfrm>
          <a:off x="4121150" y="1650751"/>
          <a:ext cx="41068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7"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150" y="1650751"/>
                        <a:ext cx="4106863" cy="185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11549" y="3317872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3D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1150" y="3296598"/>
            <a:ext cx="11974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2D point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2475" y="1167128"/>
            <a:ext cx="2219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: Image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1248" y="4019934"/>
            <a:ext cx="8190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a projective matrix in each image, we can compute the image point corresponding to the world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more two image points indicating same world point, we can compute the location of the world point. (triangulation)</a:t>
            </a:r>
          </a:p>
        </p:txBody>
      </p:sp>
    </p:spTree>
    <p:extLst>
      <p:ext uri="{BB962C8B-B14F-4D97-AF65-F5344CB8AC3E}">
        <p14:creationId xmlns:p14="http://schemas.microsoft.com/office/powerpoint/2010/main" val="29398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Hartley, Richard, and Andrew Zisserman. Multiple view geometry in computer vision. Cambridge university press, 2003.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Model Projection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825" t="36029" r="18866"/>
          <a:stretch/>
        </p:blipFill>
        <p:spPr>
          <a:xfrm>
            <a:off x="2561621" y="1256621"/>
            <a:ext cx="6710800" cy="4077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565" y="5593695"/>
            <a:ext cx="11296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How to mathematically model the projection of 3D scenes on images</a:t>
            </a:r>
            <a:endParaRPr lang="en-US" sz="2800" b="1" u="sng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Both Lens and Pinhole Camera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272926" y="1327411"/>
            <a:ext cx="6312810" cy="2415970"/>
            <a:chOff x="2082039" y="1796433"/>
            <a:chExt cx="9570771" cy="3662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52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277854" y="4074386"/>
            <a:ext cx="6311247" cy="2421402"/>
            <a:chOff x="1310615" y="1787288"/>
            <a:chExt cx="9570771" cy="3671966"/>
          </a:xfrm>
        </p:grpSpPr>
        <p:sp>
          <p:nvSpPr>
            <p:cNvPr id="6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3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1" name="circle of confusion">
            <a:extLst>
              <a:ext uri="{FF2B5EF4-FFF2-40B4-BE49-F238E27FC236}">
                <a16:creationId xmlns:a16="http://schemas.microsoft.com/office/drawing/2014/main" id="{9CB3E553-0D10-4E50-A780-8248560ACFA4}"/>
              </a:ext>
            </a:extLst>
          </p:cNvPr>
          <p:cNvSpPr txBox="1"/>
          <p:nvPr/>
        </p:nvSpPr>
        <p:spPr>
          <a:xfrm>
            <a:off x="6710781" y="2458532"/>
            <a:ext cx="5330252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derive properties and descriptions that hold for both camera models if: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use only central rays.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assume the lens camera is in focus.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assume that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focus distance of the lens camera is equal to the focal length of the pinhole camera.</a:t>
            </a:r>
            <a:endParaRPr kumimoji="0" sz="24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7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Representation</a:t>
            </a:r>
          </a:p>
        </p:txBody>
      </p:sp>
      <p:pic>
        <p:nvPicPr>
          <p:cNvPr id="19458" name="Picture 2" descr="Image result for structure from motion visual s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59" y="1157923"/>
            <a:ext cx="8888062" cy="54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/>
          <p:cNvSpPr/>
          <p:nvPr/>
        </p:nvSpPr>
        <p:spPr>
          <a:xfrm>
            <a:off x="314325" y="3105150"/>
            <a:ext cx="1028700" cy="1085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6565" y="1392535"/>
                <a:ext cx="11296650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 smtClean="0">
                    <a:cs typeface="Arial" pitchFamily="34" charset="0"/>
                  </a:rPr>
                  <a:t>An </a:t>
                </a:r>
                <a:r>
                  <a:rPr lang="en-US" sz="28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cs typeface="Arial" pitchFamily="34" charset="0"/>
                      </a:rPr>
                      <m:t>in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800" dirty="0">
                  <a:cs typeface="Arial" pitchFamily="34" charset="0"/>
                </a:endParaRPr>
              </a:p>
              <a:p>
                <a:pPr algn="just"/>
                <a:endParaRPr lang="en-US" sz="2800" dirty="0" smtClean="0">
                  <a:cs typeface="Arial" pitchFamily="34" charset="0"/>
                </a:endParaRPr>
              </a:p>
              <a:p>
                <a:pPr algn="just"/>
                <a:r>
                  <a:rPr lang="en-US" sz="2800" dirty="0" smtClean="0">
                    <a:cs typeface="Arial" pitchFamily="34" charset="0"/>
                  </a:rPr>
                  <a:t>Line equation,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800" dirty="0" smtClean="0">
                    <a:cs typeface="Arial" pitchFamily="34" charset="0"/>
                  </a:rPr>
                  <a:t>,  </a:t>
                </a:r>
                <a:r>
                  <a:rPr lang="en-US" sz="28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cs typeface="Arial" pitchFamily="34" charset="0"/>
                      </a:rPr>
                      <m:t>l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 in the homogeneous coordinate. </a:t>
                </a:r>
                <a:endParaRPr lang="en-US" sz="2800" dirty="0">
                  <a:cs typeface="Arial" pitchFamily="34" charset="0"/>
                </a:endParaRPr>
              </a:p>
              <a:p>
                <a:pPr algn="just"/>
                <a:r>
                  <a:rPr lang="en-US" sz="2800" dirty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5" y="1392535"/>
                <a:ext cx="11296650" cy="3108543"/>
              </a:xfrm>
              <a:prstGeom prst="rect">
                <a:avLst/>
              </a:prstGeom>
              <a:blipFill>
                <a:blip r:embed="rId2"/>
                <a:stretch>
                  <a:fillRect l="-1133" t="-1765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8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Representing Points in 3D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300" y="1079500"/>
                <a:ext cx="11727180" cy="114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9500"/>
                <a:ext cx="11727180" cy="1140505"/>
              </a:xfrm>
              <a:prstGeom prst="rect">
                <a:avLst/>
              </a:prstGeom>
              <a:blipFill>
                <a:blip r:embed="rId2"/>
                <a:stretch>
                  <a:fillRect l="-83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16399" y="5140194"/>
                <a:ext cx="78824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3, 2)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5140194"/>
                <a:ext cx="7882467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9" name="Rectangle 8"/>
          <p:cNvSpPr/>
          <p:nvPr/>
        </p:nvSpPr>
        <p:spPr>
          <a:xfrm>
            <a:off x="9031316" y="360135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cs typeface="Arial" pitchFamily="34" charset="0"/>
              </a:rPr>
              <a:t>u</a:t>
            </a:r>
            <a:r>
              <a:rPr lang="en-US" sz="2400" b="1" u="sng" dirty="0" smtClean="0">
                <a:cs typeface="Arial" pitchFamily="34" charset="0"/>
              </a:rPr>
              <a:t>p to a scale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81662" y="3007473"/>
                <a:ext cx="1685636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662" y="3007473"/>
                <a:ext cx="1685636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37280" y="3007473"/>
                <a:ext cx="1854200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471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11897" y="3007473"/>
                <a:ext cx="4119419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471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6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Representing Plane in 3D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2050" y="1621427"/>
                <a:ext cx="40767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621427"/>
                <a:ext cx="40767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Plane 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Plane representation in 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97380" y="3267840"/>
                <a:ext cx="1854200" cy="137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267840"/>
                <a:ext cx="1854200" cy="137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51580" y="3281216"/>
                <a:ext cx="1854200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281216"/>
                <a:ext cx="1854200" cy="137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02397" y="3255609"/>
                <a:ext cx="4119419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397" y="3255609"/>
                <a:ext cx="4119419" cy="1471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24480" y="5477817"/>
                <a:ext cx="95345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indicate the same plane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+ 3=0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0" y="5477817"/>
                <a:ext cx="9534526" cy="461665"/>
              </a:xfrm>
              <a:prstGeom prst="rect">
                <a:avLst/>
              </a:prstGeom>
              <a:blipFill>
                <a:blip r:embed="rId8"/>
                <a:stretch>
                  <a:fillRect l="-12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 (World Coordinate)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250" y="2349500"/>
            <a:ext cx="42735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Object of interest in World Coordinate System (U, V, W)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24700" y="3263900"/>
            <a:ext cx="1669943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794643" y="3263900"/>
            <a:ext cx="1549507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794643" y="1421870"/>
            <a:ext cx="0" cy="184203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38" y="1581150"/>
            <a:ext cx="2857711" cy="28577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10300" y="1085944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3300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16712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04000" y="5506815"/>
            <a:ext cx="4273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u="sng" dirty="0" smtClean="0">
                <a:cs typeface="Arial" pitchFamily="34" charset="0"/>
              </a:rPr>
              <a:t>example of world coordinate? </a:t>
            </a:r>
          </a:p>
        </p:txBody>
      </p:sp>
    </p:spTree>
    <p:extLst>
      <p:ext uri="{BB962C8B-B14F-4D97-AF65-F5344CB8AC3E}">
        <p14:creationId xmlns:p14="http://schemas.microsoft.com/office/powerpoint/2010/main" val="36698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3393</TotalTime>
  <Words>674</Words>
  <Application>Microsoft Office PowerPoint</Application>
  <PresentationFormat>Widescreen</PresentationFormat>
  <Paragraphs>160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Malgun Gothic</vt:lpstr>
      <vt:lpstr>Arial</vt:lpstr>
      <vt:lpstr>Calibri</vt:lpstr>
      <vt:lpstr>Calibri Light</vt:lpstr>
      <vt:lpstr>Cambria Math</vt:lpstr>
      <vt:lpstr>Georgia</vt:lpstr>
      <vt:lpstr>Impact</vt:lpstr>
      <vt:lpstr>Times New Roman</vt:lpstr>
      <vt:lpstr>Wingdings</vt:lpstr>
      <vt:lpstr>Uwaterloo_Theme</vt:lpstr>
      <vt:lpstr>Uwaterloo</vt:lpstr>
      <vt:lpstr>Visio.Drawing.11</vt:lpstr>
      <vt:lpstr>Equation</vt:lpstr>
      <vt:lpstr>Equation.Ribbit</vt:lpstr>
      <vt:lpstr>Camera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74</cp:revision>
  <dcterms:created xsi:type="dcterms:W3CDTF">2018-10-10T19:11:49Z</dcterms:created>
  <dcterms:modified xsi:type="dcterms:W3CDTF">2020-03-06T01:52:11Z</dcterms:modified>
</cp:coreProperties>
</file>